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A9F4"/>
    <a:srgbClr val="4DB6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notesMaster" Target="notesMasters/notesMaster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C2B3F-5C17-4359-9DD7-25C61B7C778E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8683B6-582F-47D4-9D66-36A04FF78B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895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683B6-582F-47D4-9D66-36A04FF78B6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670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A406B-BBD5-418F-BEBD-2CBA77E1455C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CA6F-1372-44D0-9B3F-8E08C886A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318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A406B-BBD5-418F-BEBD-2CBA77E1455C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CA6F-1372-44D0-9B3F-8E08C886A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419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A406B-BBD5-418F-BEBD-2CBA77E1455C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CA6F-1372-44D0-9B3F-8E08C886A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475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A406B-BBD5-418F-BEBD-2CBA77E1455C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CA6F-1372-44D0-9B3F-8E08C886A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565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A406B-BBD5-418F-BEBD-2CBA77E1455C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CA6F-1372-44D0-9B3F-8E08C886A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58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A406B-BBD5-418F-BEBD-2CBA77E1455C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CA6F-1372-44D0-9B3F-8E08C886A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986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A406B-BBD5-418F-BEBD-2CBA77E1455C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CA6F-1372-44D0-9B3F-8E08C886A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235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A406B-BBD5-418F-BEBD-2CBA77E1455C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CA6F-1372-44D0-9B3F-8E08C886A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119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A406B-BBD5-418F-BEBD-2CBA77E1455C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CA6F-1372-44D0-9B3F-8E08C886A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959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A406B-BBD5-418F-BEBD-2CBA77E1455C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CA6F-1372-44D0-9B3F-8E08C886A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333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A406B-BBD5-418F-BEBD-2CBA77E1455C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ECA6F-1372-44D0-9B3F-8E08C886A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43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A406B-BBD5-418F-BEBD-2CBA77E1455C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ECA6F-1372-44D0-9B3F-8E08C886A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273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 /><Relationship Id="rId3" Type="http://schemas.openxmlformats.org/officeDocument/2006/relationships/image" Target="../media/image4.png" /><Relationship Id="rId7" Type="http://schemas.openxmlformats.org/officeDocument/2006/relationships/image" Target="../media/image8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7.png" /><Relationship Id="rId5" Type="http://schemas.openxmlformats.org/officeDocument/2006/relationships/image" Target="../media/image6.png" /><Relationship Id="rId4" Type="http://schemas.openxmlformats.org/officeDocument/2006/relationships/image" Target="../media/image5.png" /><Relationship Id="rId9" Type="http://schemas.openxmlformats.org/officeDocument/2006/relationships/image" Target="../media/image10.png" 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 /><Relationship Id="rId3" Type="http://schemas.openxmlformats.org/officeDocument/2006/relationships/image" Target="../media/image12.png" /><Relationship Id="rId7" Type="http://schemas.openxmlformats.org/officeDocument/2006/relationships/image" Target="../media/image16.png" /><Relationship Id="rId2" Type="http://schemas.openxmlformats.org/officeDocument/2006/relationships/image" Target="../media/image11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15.jpeg" /><Relationship Id="rId5" Type="http://schemas.openxmlformats.org/officeDocument/2006/relationships/image" Target="../media/image14.png" /><Relationship Id="rId4" Type="http://schemas.openxmlformats.org/officeDocument/2006/relationships/image" Target="../media/image13.png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 /><Relationship Id="rId2" Type="http://schemas.openxmlformats.org/officeDocument/2006/relationships/image" Target="../media/image18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929152" y="1134735"/>
            <a:ext cx="251767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Franklin Gothic Demi" panose="020B0703020102020204" pitchFamily="34" charset="0"/>
                <a:cs typeface="Aldhabi" panose="01000000000000000000" pitchFamily="2" charset="-78"/>
              </a:rPr>
              <a:t>ЦЕНТР </a:t>
            </a:r>
          </a:p>
          <a:p>
            <a:pPr algn="ctr"/>
            <a:r>
              <a:rPr lang="ru-RU" sz="1200" dirty="0">
                <a:latin typeface="Franklin Gothic Demi" panose="020B0703020102020204" pitchFamily="34" charset="0"/>
                <a:cs typeface="Aldhabi" panose="01000000000000000000" pitchFamily="2" charset="-78"/>
              </a:rPr>
              <a:t>ОЦЕНКИ КАЧЕСТВА ОБРАЗОВАНИЯ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3229" y="135992"/>
            <a:ext cx="1029521" cy="102952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540794" y="2656770"/>
            <a:ext cx="9227336" cy="1539583"/>
          </a:xfrm>
          <a:prstGeom prst="rect">
            <a:avLst/>
          </a:prstGeom>
          <a:solidFill>
            <a:srgbClr val="155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3090469" y="2742588"/>
            <a:ext cx="6909223" cy="1373070"/>
          </a:xfrm>
        </p:spPr>
        <p:txBody>
          <a:bodyPr/>
          <a:lstStyle/>
          <a:p>
            <a:r>
              <a:rPr lang="ru-RU" sz="7200" b="1" dirty="0">
                <a:solidFill>
                  <a:schemeClr val="bg1"/>
                </a:solidFill>
              </a:rPr>
              <a:t>   СДАМ ОГЭ!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Блок-схема: данные 7"/>
          <p:cNvSpPr/>
          <p:nvPr/>
        </p:nvSpPr>
        <p:spPr>
          <a:xfrm>
            <a:off x="3140671" y="2661893"/>
            <a:ext cx="1517715" cy="1534460"/>
          </a:xfrm>
          <a:prstGeom prst="flowChartInputOutpu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/>
              <a:t>Я</a:t>
            </a:r>
          </a:p>
        </p:txBody>
      </p:sp>
    </p:spTree>
    <p:extLst>
      <p:ext uri="{BB962C8B-B14F-4D97-AF65-F5344CB8AC3E}">
        <p14:creationId xmlns:p14="http://schemas.microsoft.com/office/powerpoint/2010/main" val="940483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447403"/>
            <a:ext cx="12192000" cy="7489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>
                <a:solidFill>
                  <a:schemeClr val="tx1"/>
                </a:solidFill>
                <a:latin typeface="Arial Black" panose="020B0A04020102020204" pitchFamily="34" charset="0"/>
              </a:rPr>
              <a:t>Цели и задачи проекта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08" y="290648"/>
            <a:ext cx="1643744" cy="1643744"/>
          </a:xfrm>
          <a:prstGeom prst="rect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1045845" y="1129938"/>
            <a:ext cx="10493012" cy="0"/>
          </a:xfrm>
          <a:prstGeom prst="line">
            <a:avLst/>
          </a:prstGeom>
          <a:ln w="28575">
            <a:solidFill>
              <a:srgbClr val="4DB6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852" y="1996431"/>
            <a:ext cx="807968" cy="82296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852" y="3090446"/>
            <a:ext cx="807968" cy="82296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852" y="4127857"/>
            <a:ext cx="807968" cy="82296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852" y="5165268"/>
            <a:ext cx="807968" cy="822960"/>
          </a:xfrm>
          <a:prstGeom prst="rect">
            <a:avLst/>
          </a:prstGeom>
        </p:spPr>
      </p:pic>
      <p:sp>
        <p:nvSpPr>
          <p:cNvPr id="23" name="Прямоугольник 22"/>
          <p:cNvSpPr/>
          <p:nvPr/>
        </p:nvSpPr>
        <p:spPr>
          <a:xfrm>
            <a:off x="3370217" y="2081349"/>
            <a:ext cx="6244046" cy="7380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>
                <a:solidFill>
                  <a:schemeClr val="tx1"/>
                </a:solidFill>
              </a:rPr>
              <a:t>Достижение предметных результатов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370217" y="3175364"/>
            <a:ext cx="6244046" cy="7380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>
                <a:solidFill>
                  <a:schemeClr val="tx1"/>
                </a:solidFill>
              </a:rPr>
              <a:t>Повышение доли выпускников, преодолевающих минимальный порог ОГЭ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370217" y="4212775"/>
            <a:ext cx="6244046" cy="7380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>
                <a:solidFill>
                  <a:schemeClr val="tx1"/>
                </a:solidFill>
              </a:rPr>
              <a:t>Создание модели сопровождения выпускников к ГИА на уровне ООО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370217" y="5257812"/>
            <a:ext cx="6244046" cy="7380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>
                <a:solidFill>
                  <a:schemeClr val="tx1"/>
                </a:solidFill>
              </a:rPr>
              <a:t>Формирование позитивного отношения к сдаче ОГЭ</a:t>
            </a:r>
          </a:p>
        </p:txBody>
      </p:sp>
    </p:spTree>
    <p:extLst>
      <p:ext uri="{BB962C8B-B14F-4D97-AF65-F5344CB8AC3E}">
        <p14:creationId xmlns:p14="http://schemas.microsoft.com/office/powerpoint/2010/main" val="397996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34399" y="277865"/>
            <a:ext cx="9857601" cy="7489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dirty="0">
                <a:solidFill>
                  <a:schemeClr val="tx1"/>
                </a:solidFill>
                <a:latin typeface="Arial Black" panose="020B0A04020102020204" pitchFamily="34" charset="0"/>
              </a:rPr>
              <a:t>Участники проекта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771" y="182879"/>
            <a:ext cx="1833157" cy="93891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256" y="2210717"/>
            <a:ext cx="930616" cy="89551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555986" y="1397429"/>
            <a:ext cx="1941509" cy="5822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 Black" panose="020B0A04020102020204" pitchFamily="34" charset="0"/>
              </a:rPr>
              <a:t>Организатор проекта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749418" y="3207655"/>
            <a:ext cx="1434234" cy="52215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 Black" panose="020B0A04020102020204" pitchFamily="34" charset="0"/>
              </a:rPr>
              <a:t>Министерство образования и науки ЧР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800" y="2214776"/>
            <a:ext cx="930616" cy="895516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4924353" y="1401488"/>
            <a:ext cx="1941509" cy="5822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 Black" panose="020B0A04020102020204" pitchFamily="34" charset="0"/>
              </a:rPr>
              <a:t>Региональный координатор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165931" y="3211713"/>
            <a:ext cx="1434234" cy="52215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 Black" panose="020B0A04020102020204" pitchFamily="34" charset="0"/>
              </a:rPr>
              <a:t>ГБУ ЦОКО</a:t>
            </a: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2344" y="1811080"/>
            <a:ext cx="1434233" cy="1381036"/>
          </a:xfrm>
          <a:prstGeom prst="rect">
            <a:avLst/>
          </a:prstGeom>
        </p:spPr>
      </p:pic>
      <p:sp>
        <p:nvSpPr>
          <p:cNvPr id="21" name="Прямоугольник 20"/>
          <p:cNvSpPr/>
          <p:nvPr/>
        </p:nvSpPr>
        <p:spPr>
          <a:xfrm>
            <a:off x="8544531" y="1381890"/>
            <a:ext cx="2091484" cy="5822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 Black" panose="020B0A04020102020204" pitchFamily="34" charset="0"/>
              </a:rPr>
              <a:t>Муниципальный координатор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8866071" y="3192115"/>
            <a:ext cx="1434234" cy="52215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 Black" panose="020B0A04020102020204" pitchFamily="34" charset="0"/>
              </a:rPr>
              <a:t>РУО</a:t>
            </a: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722" y="4916141"/>
            <a:ext cx="1434234" cy="1287043"/>
          </a:xfrm>
          <a:prstGeom prst="rect">
            <a:avLst/>
          </a:prstGeom>
        </p:spPr>
      </p:pic>
      <p:sp>
        <p:nvSpPr>
          <p:cNvPr id="26" name="Прямоугольник 25"/>
          <p:cNvSpPr/>
          <p:nvPr/>
        </p:nvSpPr>
        <p:spPr>
          <a:xfrm>
            <a:off x="1406011" y="4333876"/>
            <a:ext cx="2091484" cy="5822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 Black" panose="020B0A04020102020204" pitchFamily="34" charset="0"/>
              </a:rPr>
              <a:t>Пункт реализации 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1845450" y="6144101"/>
            <a:ext cx="1434234" cy="52215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 Black" panose="020B0A04020102020204" pitchFamily="34" charset="0"/>
              </a:rPr>
              <a:t>ОО</a:t>
            </a:r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3837" y="5071600"/>
            <a:ext cx="942540" cy="895515"/>
          </a:xfrm>
          <a:prstGeom prst="rect">
            <a:avLst/>
          </a:prstGeom>
        </p:spPr>
      </p:pic>
      <p:sp>
        <p:nvSpPr>
          <p:cNvPr id="30" name="Прямоугольник 29"/>
          <p:cNvSpPr/>
          <p:nvPr/>
        </p:nvSpPr>
        <p:spPr>
          <a:xfrm>
            <a:off x="4924353" y="4333876"/>
            <a:ext cx="1941509" cy="5822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 Black" panose="020B0A04020102020204" pitchFamily="34" charset="0"/>
              </a:rPr>
              <a:t>Тьюторы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117785" y="6083992"/>
            <a:ext cx="1434234" cy="52215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 Black" panose="020B0A04020102020204" pitchFamily="34" charset="0"/>
              </a:rPr>
              <a:t>Учителя предметники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3835" y="4928748"/>
            <a:ext cx="1026969" cy="1026969"/>
          </a:xfrm>
          <a:prstGeom prst="rect">
            <a:avLst/>
          </a:prstGeom>
        </p:spPr>
      </p:pic>
      <p:sp>
        <p:nvSpPr>
          <p:cNvPr id="33" name="Прямоугольник 32"/>
          <p:cNvSpPr/>
          <p:nvPr/>
        </p:nvSpPr>
        <p:spPr>
          <a:xfrm>
            <a:off x="8948144" y="5980931"/>
            <a:ext cx="1434234" cy="52215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 Black" panose="020B0A04020102020204" pitchFamily="34" charset="0"/>
              </a:rPr>
              <a:t>Учащиеся 9-х классов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8694506" y="4333876"/>
            <a:ext cx="1941509" cy="5822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 Black" panose="020B0A04020102020204" pitchFamily="34" charset="0"/>
              </a:rPr>
              <a:t>Участники</a:t>
            </a: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flipV="1">
            <a:off x="3597432" y="2738845"/>
            <a:ext cx="1172809" cy="8709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7019975" y="2747554"/>
            <a:ext cx="1172809" cy="8709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10733441" y="2661017"/>
            <a:ext cx="1172809" cy="8709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 flipV="1">
            <a:off x="11870853" y="2639510"/>
            <a:ext cx="35397" cy="1389565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775063" y="3985805"/>
            <a:ext cx="11171038" cy="43270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 flipV="1">
            <a:off x="810899" y="4016150"/>
            <a:ext cx="8708" cy="1426082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775063" y="5405850"/>
            <a:ext cx="1172809" cy="8709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V="1">
            <a:off x="3600479" y="5384079"/>
            <a:ext cx="1172809" cy="8709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V="1">
            <a:off x="7019975" y="5371015"/>
            <a:ext cx="1172809" cy="8709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5960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Рисунок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1304" y="5319448"/>
            <a:ext cx="1227909" cy="1227909"/>
          </a:xfrm>
          <a:prstGeom prst="rect">
            <a:avLst/>
          </a:prstGeom>
        </p:spPr>
      </p:pic>
      <p:sp>
        <p:nvSpPr>
          <p:cNvPr id="30" name="Прямоугольник 29"/>
          <p:cNvSpPr/>
          <p:nvPr/>
        </p:nvSpPr>
        <p:spPr>
          <a:xfrm>
            <a:off x="-36684" y="4438634"/>
            <a:ext cx="1144010" cy="24193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3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34399" y="289286"/>
            <a:ext cx="9857601" cy="7489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dirty="0">
                <a:solidFill>
                  <a:schemeClr val="tx1"/>
                </a:solidFill>
                <a:latin typeface="Arial Black" panose="020B0A04020102020204" pitchFamily="34" charset="0"/>
              </a:rPr>
              <a:t>Алгоритм работы в проекте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926" y="144643"/>
            <a:ext cx="1104900" cy="1038225"/>
          </a:xfrm>
          <a:prstGeom prst="rect">
            <a:avLst/>
          </a:prstGeom>
        </p:spPr>
      </p:pic>
      <p:sp>
        <p:nvSpPr>
          <p:cNvPr id="12" name="Скругленный прямоугольник 11"/>
          <p:cNvSpPr/>
          <p:nvPr/>
        </p:nvSpPr>
        <p:spPr>
          <a:xfrm>
            <a:off x="7759934" y="1472684"/>
            <a:ext cx="4281829" cy="32325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 Black" panose="020B0A04020102020204" pitchFamily="34" charset="0"/>
              </a:rPr>
              <a:t>Реализация проекта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939" y="1996473"/>
            <a:ext cx="410041" cy="394576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8860" y="2665841"/>
            <a:ext cx="676907" cy="65180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305" y="3628476"/>
            <a:ext cx="777865" cy="698035"/>
          </a:xfrm>
          <a:prstGeom prst="rect">
            <a:avLst/>
          </a:prstGeom>
        </p:spPr>
      </p:pic>
      <p:sp>
        <p:nvSpPr>
          <p:cNvPr id="16" name="Скругленный прямоугольник 15"/>
          <p:cNvSpPr/>
          <p:nvPr/>
        </p:nvSpPr>
        <p:spPr>
          <a:xfrm>
            <a:off x="8223852" y="1863643"/>
            <a:ext cx="3817911" cy="7473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300" dirty="0">
                <a:solidFill>
                  <a:schemeClr val="accent1"/>
                </a:solidFill>
                <a:latin typeface="Arial Black" panose="020B0A04020102020204" pitchFamily="34" charset="0"/>
              </a:rPr>
              <a:t>Размещает в личных кабинетах ОО на </a:t>
            </a:r>
            <a:r>
              <a:rPr lang="en-US" sz="1300" dirty="0">
                <a:solidFill>
                  <a:schemeClr val="accent1"/>
                </a:solidFill>
                <a:latin typeface="Arial Black" panose="020B0A04020102020204" pitchFamily="34" charset="0"/>
              </a:rPr>
              <a:t>monit95.ru</a:t>
            </a:r>
            <a:r>
              <a:rPr lang="ru-RU" sz="1300" dirty="0">
                <a:solidFill>
                  <a:schemeClr val="accent1"/>
                </a:solidFill>
                <a:latin typeface="Arial Black" panose="020B0A04020102020204" pitchFamily="34" charset="0"/>
              </a:rPr>
              <a:t> КТП, а также промежуточные и итоговые контрольные задания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8223852" y="2673896"/>
            <a:ext cx="3817911" cy="80773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300" dirty="0">
                <a:solidFill>
                  <a:schemeClr val="accent1"/>
                </a:solidFill>
                <a:latin typeface="Arial Black" panose="020B0A04020102020204" pitchFamily="34" charset="0"/>
              </a:rPr>
              <a:t>Согласно КТП заполняет форму отчета о проведенной контрольной работе в ОО, отслеживает проведения занятий в ОО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223853" y="3615140"/>
            <a:ext cx="3817910" cy="115908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300" dirty="0">
                <a:solidFill>
                  <a:schemeClr val="accent1"/>
                </a:solidFill>
                <a:latin typeface="Arial Black" panose="020B0A04020102020204" pitchFamily="34" charset="0"/>
              </a:rPr>
              <a:t>Школьный координатор контролирует реализацию КТП, выполнение контрольных работ, организует проведение занятий и заносит результаты работ в </a:t>
            </a:r>
            <a:r>
              <a:rPr lang="ru-RU" sz="1300" dirty="0" err="1">
                <a:solidFill>
                  <a:schemeClr val="accent1"/>
                </a:solidFill>
                <a:latin typeface="Arial Black" panose="020B0A04020102020204" pitchFamily="34" charset="0"/>
              </a:rPr>
              <a:t>гугл</a:t>
            </a:r>
            <a:r>
              <a:rPr lang="ru-RU" sz="1300" dirty="0">
                <a:solidFill>
                  <a:schemeClr val="accent1"/>
                </a:solidFill>
                <a:latin typeface="Arial Black" panose="020B0A04020102020204" pitchFamily="34" charset="0"/>
              </a:rPr>
              <a:t>-форму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010042" y="1472684"/>
            <a:ext cx="5059817" cy="512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 Black" panose="020B0A04020102020204" pitchFamily="34" charset="0"/>
              </a:rPr>
              <a:t>Организационный момент</a:t>
            </a: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042" y="2130054"/>
            <a:ext cx="410041" cy="394576"/>
          </a:xfrm>
          <a:prstGeom prst="rect">
            <a:avLst/>
          </a:prstGeom>
        </p:spPr>
      </p:pic>
      <p:sp>
        <p:nvSpPr>
          <p:cNvPr id="21" name="Скругленный прямоугольник 20"/>
          <p:cNvSpPr/>
          <p:nvPr/>
        </p:nvSpPr>
        <p:spPr>
          <a:xfrm>
            <a:off x="1473960" y="2117543"/>
            <a:ext cx="4595899" cy="4502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accent1"/>
                </a:solidFill>
                <a:latin typeface="Arial Black" panose="020B0A04020102020204" pitchFamily="34" charset="0"/>
              </a:rPr>
              <a:t>Приказ о назначении координатора, разработка Положения, КТП – ГБУ ЦОКО</a:t>
            </a: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608" y="2567807"/>
            <a:ext cx="676907" cy="651800"/>
          </a:xfrm>
          <a:prstGeom prst="rect">
            <a:avLst/>
          </a:prstGeom>
        </p:spPr>
      </p:pic>
      <p:sp>
        <p:nvSpPr>
          <p:cNvPr id="24" name="Скругленный прямоугольник 23"/>
          <p:cNvSpPr/>
          <p:nvPr/>
        </p:nvSpPr>
        <p:spPr>
          <a:xfrm>
            <a:off x="1473959" y="2700134"/>
            <a:ext cx="4595900" cy="4502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accent1"/>
                </a:solidFill>
                <a:latin typeface="Arial Black" panose="020B0A04020102020204" pitchFamily="34" charset="0"/>
              </a:rPr>
              <a:t>Приказ о назначении муниципального координатора - РУО</a:t>
            </a: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199" y="3279075"/>
            <a:ext cx="777865" cy="698035"/>
          </a:xfrm>
          <a:prstGeom prst="rect">
            <a:avLst/>
          </a:prstGeom>
        </p:spPr>
      </p:pic>
      <p:sp>
        <p:nvSpPr>
          <p:cNvPr id="26" name="Скругленный прямоугольник 25"/>
          <p:cNvSpPr/>
          <p:nvPr/>
        </p:nvSpPr>
        <p:spPr>
          <a:xfrm>
            <a:off x="1476688" y="3262784"/>
            <a:ext cx="4593171" cy="90207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accent1"/>
                </a:solidFill>
                <a:latin typeface="Arial Black" panose="020B0A04020102020204" pitchFamily="34" charset="0"/>
              </a:rPr>
              <a:t>Приказ о назначении школьного координатора, учителей предметников, утверждение списков обучающихся и графика занятий - ОО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009816" y="4514842"/>
            <a:ext cx="5060044" cy="32325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 Black" panose="020B0A04020102020204" pitchFamily="34" charset="0"/>
              </a:rPr>
              <a:t>Заключительный этап</a:t>
            </a:r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042" y="4981257"/>
            <a:ext cx="410041" cy="394576"/>
          </a:xfrm>
          <a:prstGeom prst="rect">
            <a:avLst/>
          </a:prstGeom>
        </p:spPr>
      </p:pic>
      <p:sp>
        <p:nvSpPr>
          <p:cNvPr id="29" name="Скругленный прямоугольник 28"/>
          <p:cNvSpPr/>
          <p:nvPr/>
        </p:nvSpPr>
        <p:spPr>
          <a:xfrm>
            <a:off x="1473959" y="4923512"/>
            <a:ext cx="4595900" cy="55817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accent1"/>
                </a:solidFill>
                <a:latin typeface="Arial Black" panose="020B0A04020102020204" pitchFamily="34" charset="0"/>
              </a:rPr>
              <a:t>Проведение выходной диагностики и анализ результатов по итогам проделанной работы в проекте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6474850" y="1472684"/>
            <a:ext cx="1144010" cy="24193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-134195" y="1472685"/>
            <a:ext cx="1144010" cy="24193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</a:t>
            </a:r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199" y="5319448"/>
            <a:ext cx="814843" cy="651800"/>
          </a:xfrm>
          <a:prstGeom prst="rect">
            <a:avLst/>
          </a:prstGeom>
        </p:spPr>
      </p:pic>
      <p:sp>
        <p:nvSpPr>
          <p:cNvPr id="35" name="Скругленный прямоугольник 34"/>
          <p:cNvSpPr/>
          <p:nvPr/>
        </p:nvSpPr>
        <p:spPr>
          <a:xfrm>
            <a:off x="1473959" y="5539343"/>
            <a:ext cx="4595900" cy="43190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300" dirty="0">
                <a:solidFill>
                  <a:schemeClr val="accent1"/>
                </a:solidFill>
                <a:latin typeface="Arial Black" panose="020B0A04020102020204" pitchFamily="34" charset="0"/>
              </a:rPr>
              <a:t>По итогам выходной диагностики направляет отчет региональному координатору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486093" y="6020001"/>
            <a:ext cx="4583765" cy="7113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300" dirty="0">
                <a:solidFill>
                  <a:schemeClr val="accent1"/>
                </a:solidFill>
                <a:latin typeface="Arial Black" panose="020B0A04020102020204" pitchFamily="34" charset="0"/>
              </a:rPr>
              <a:t>Организует итоговую выходную диагностику, заносит результаты в электронную таблицу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7046855" y="4850754"/>
            <a:ext cx="5059817" cy="512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 Black" panose="020B0A04020102020204" pitchFamily="34" charset="0"/>
              </a:rPr>
              <a:t>Срок реализации проекта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8225974" y="5516671"/>
            <a:ext cx="3817910" cy="89565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Декабрь 2022 Апрель 2023</a:t>
            </a:r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178" y="6060971"/>
            <a:ext cx="690325" cy="619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920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" y="289286"/>
            <a:ext cx="12192000" cy="7489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tx1"/>
                </a:solidFill>
                <a:latin typeface="Arial Black" panose="020B0A04020102020204" pitchFamily="34" charset="0"/>
              </a:rPr>
              <a:t>Ожидаемый </a:t>
            </a: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результат</a:t>
            </a:r>
          </a:p>
        </p:txBody>
      </p:sp>
      <p:grpSp>
        <p:nvGrpSpPr>
          <p:cNvPr id="16" name="Группа 15"/>
          <p:cNvGrpSpPr/>
          <p:nvPr/>
        </p:nvGrpSpPr>
        <p:grpSpPr>
          <a:xfrm>
            <a:off x="1913264" y="1233778"/>
            <a:ext cx="8365473" cy="4335342"/>
            <a:chOff x="1023466" y="1216192"/>
            <a:chExt cx="8365473" cy="433534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058622" y="1222048"/>
              <a:ext cx="3050849" cy="432948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1F4E79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041044" y="1216192"/>
              <a:ext cx="3050849" cy="9934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8" name="Picture 2" descr="https://cdn-icons-png.flaticon.com/512/4643/4643749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9686" y="1290603"/>
              <a:ext cx="844611" cy="8446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1834786" y="1547202"/>
              <a:ext cx="23230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>
                  <a:latin typeface="Arial" panose="020B0604020202020204" pitchFamily="34" charset="0"/>
                  <a:cs typeface="Arial" panose="020B0604020202020204" pitchFamily="34" charset="0"/>
                </a:rPr>
                <a:t>Обучающиеся группы риска 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23466" y="2135214"/>
              <a:ext cx="3050849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dirty="0"/>
                <a:t>Будут сформированы умения написания изложения и сочинения.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dirty="0"/>
                <a:t>Повысится уровень предметных компетенций обучающихся 9 классов «группы риска».</a:t>
              </a:r>
              <a:endParaRPr lang="en-US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dirty="0"/>
                <a:t>Повторят изученный материал за курс основного общего образования по русскому языку и математике. </a:t>
              </a:r>
              <a:endParaRPr lang="en-US" dirty="0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6338090" y="1217927"/>
              <a:ext cx="3050849" cy="433360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1F4E79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6338090" y="1217927"/>
              <a:ext cx="3050849" cy="9934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13" name="Picture 2" descr="https://cdn-icons-png.flaticon.com/512/1993/199325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52171" y="1264643"/>
              <a:ext cx="900000" cy="90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7065907" y="1391477"/>
              <a:ext cx="23230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>
                  <a:latin typeface="Arial" panose="020B0604020202020204" pitchFamily="34" charset="0"/>
                  <a:cs typeface="Arial" panose="020B0604020202020204" pitchFamily="34" charset="0"/>
                </a:rPr>
                <a:t>Учителя-участники проекта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337471" y="2205505"/>
              <a:ext cx="3050849" cy="2585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dirty="0"/>
                <a:t>Получат инструменты для системной подготовки детей к ОГЭ.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dirty="0"/>
                <a:t>Повысят качество знаний по преподаваемому предмету у обучающихся.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dirty="0"/>
                <a:t>Повысят предметные компетенции </a:t>
              </a:r>
              <a:r>
                <a:rPr lang="ru-RU"/>
                <a:t>по подготовке к ОГЭ.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6920582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272</Words>
  <Application>Microsoft Office PowerPoint</Application>
  <PresentationFormat>Широкоэкранный</PresentationFormat>
  <Paragraphs>50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  СДАМ ОГЭ!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manatovaalia809@gmail.com</cp:lastModifiedBy>
  <cp:revision>35</cp:revision>
  <dcterms:created xsi:type="dcterms:W3CDTF">2022-11-24T07:41:21Z</dcterms:created>
  <dcterms:modified xsi:type="dcterms:W3CDTF">2022-12-01T04:55:09Z</dcterms:modified>
</cp:coreProperties>
</file>